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77" r:id="rId2"/>
  </p:sldMasterIdLst>
  <p:notesMasterIdLst>
    <p:notesMasterId r:id="rId28"/>
  </p:notesMasterIdLst>
  <p:sldIdLst>
    <p:sldId id="256" r:id="rId3"/>
    <p:sldId id="374" r:id="rId4"/>
    <p:sldId id="274" r:id="rId5"/>
    <p:sldId id="372" r:id="rId6"/>
    <p:sldId id="363" r:id="rId7"/>
    <p:sldId id="370" r:id="rId8"/>
    <p:sldId id="375" r:id="rId9"/>
    <p:sldId id="371" r:id="rId10"/>
    <p:sldId id="373" r:id="rId11"/>
    <p:sldId id="364" r:id="rId12"/>
    <p:sldId id="380" r:id="rId13"/>
    <p:sldId id="385" r:id="rId14"/>
    <p:sldId id="377" r:id="rId15"/>
    <p:sldId id="378" r:id="rId16"/>
    <p:sldId id="379" r:id="rId17"/>
    <p:sldId id="365" r:id="rId18"/>
    <p:sldId id="366" r:id="rId19"/>
    <p:sldId id="367" r:id="rId20"/>
    <p:sldId id="382" r:id="rId21"/>
    <p:sldId id="369" r:id="rId22"/>
    <p:sldId id="381" r:id="rId23"/>
    <p:sldId id="376" r:id="rId24"/>
    <p:sldId id="383" r:id="rId25"/>
    <p:sldId id="384" r:id="rId26"/>
    <p:sldId id="334" r:id="rId27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99"/>
    <a:srgbClr val="FFFFFF"/>
    <a:srgbClr val="000066"/>
    <a:srgbClr val="BDE4FF"/>
    <a:srgbClr val="33CC33"/>
    <a:srgbClr val="FF0000"/>
    <a:srgbClr val="FF3300"/>
    <a:srgbClr val="BFC5C8"/>
    <a:srgbClr val="887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0971" autoAdjust="0"/>
  </p:normalViewPr>
  <p:slideViewPr>
    <p:cSldViewPr>
      <p:cViewPr>
        <p:scale>
          <a:sx n="110" d="100"/>
          <a:sy n="110" d="100"/>
        </p:scale>
        <p:origin x="-16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528" y="-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41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Times" pitchFamily="-32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1"/>
            <a:ext cx="2946400" cy="4941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Times" pitchFamily="-32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0824"/>
            <a:ext cx="4984750" cy="4442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066"/>
            <a:ext cx="2946400" cy="4941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Times" pitchFamily="-32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066"/>
            <a:ext cx="2946400" cy="4941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Times" pitchFamily="-32" charset="0"/>
                <a:cs typeface="+mn-cs"/>
              </a:defRPr>
            </a:lvl1pPr>
          </a:lstStyle>
          <a:p>
            <a:pPr>
              <a:defRPr/>
            </a:pPr>
            <a:fld id="{8AF0DC94-B7FF-449D-9335-2C49820EDB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298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0DC94-B7FF-449D-9335-2C49820EDB1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39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Macintosh%20HD:Users:bess:Library:Mail%20Downloads: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Macintosh%20HD:Users:bess:Library:Mail%20Downloads: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cintosh HD:Users:bess:Library:Mail Downloads:"/>
          <p:cNvPicPr>
            <a:picLocks noChangeAspect="1" noChangeArrowheads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77724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352800"/>
            <a:ext cx="6400800" cy="381000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446213"/>
            <a:ext cx="1885950" cy="4725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6213"/>
            <a:ext cx="5505450" cy="4725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2362200"/>
            <a:ext cx="7543800" cy="3810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cintosh HD:Users:bess:Library:Mail Downloads:"/>
          <p:cNvPicPr>
            <a:picLocks noChangeAspect="1" noChangeArrowheads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77724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352800"/>
            <a:ext cx="6400800" cy="381000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446213"/>
            <a:ext cx="1885950" cy="4725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6213"/>
            <a:ext cx="5505450" cy="4725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2362200"/>
            <a:ext cx="7543800" cy="3810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Macintosh%20HD:Users:bess:Library:Mail%20Downloads: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Macintosh%20HD:Users:bess:Library:Mail%20Downloads:" TargetMode="Externa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acintosh HD:Users:bess:Library:Mail Downloads:"/>
          <p:cNvPicPr>
            <a:picLocks noChangeAspect="1" noChangeArrowheads="1"/>
          </p:cNvPicPr>
          <p:nvPr userDrawn="1"/>
        </p:nvPicPr>
        <p:blipFill>
          <a:blip r:embed="rId15" r:link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7543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887F6E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4" r:id="rId2"/>
    <p:sldLayoutId id="2147483716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17" r:id="rId11"/>
    <p:sldLayoutId id="2147483706" r:id="rId12"/>
    <p:sldLayoutId id="2147483705" r:id="rId13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Macintosh HD:Users:bess:Library:Mail Downloads:"/>
          <p:cNvPicPr>
            <a:picLocks noChangeAspect="1" noChangeArrowheads="1"/>
          </p:cNvPicPr>
          <p:nvPr userDrawn="1"/>
        </p:nvPicPr>
        <p:blipFill>
          <a:blip r:embed="rId15" r:link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7543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887F6E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pt.org/eco/eco-tools-and-services/efis-eco-frequency-information-system" TargetMode="External"/><Relationship Id="rId2" Type="http://schemas.openxmlformats.org/officeDocument/2006/relationships/hyperlink" Target="http://www.efis.dk/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ecodocdb.dk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Bente.pedersen@eco.cept.org" TargetMode="External"/><Relationship Id="rId2" Type="http://schemas.openxmlformats.org/officeDocument/2006/relationships/hyperlink" Target="mailto:thomas.weber@eco.cept.org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179512" y="2420888"/>
            <a:ext cx="8197850" cy="990600"/>
          </a:xfrm>
        </p:spPr>
        <p:txBody>
          <a:bodyPr/>
          <a:lstStyle/>
          <a:p>
            <a:pPr eaLnBrk="1" hangingPunct="1"/>
            <a:r>
              <a:rPr lang="en-GB" dirty="0" smtClean="0"/>
              <a:t>ECO Frequency Information System (EFIS) </a:t>
            </a:r>
            <a:br>
              <a:rPr lang="en-GB" dirty="0" smtClean="0"/>
            </a:br>
            <a:r>
              <a:rPr lang="en-GB" dirty="0" smtClean="0"/>
              <a:t>Overview</a:t>
            </a:r>
          </a:p>
        </p:txBody>
      </p:sp>
      <p:sp>
        <p:nvSpPr>
          <p:cNvPr id="43010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07504" y="3212976"/>
            <a:ext cx="9036496" cy="381000"/>
          </a:xfrm>
        </p:spPr>
        <p:txBody>
          <a:bodyPr/>
          <a:lstStyle/>
          <a:p>
            <a:pPr eaLnBrk="1" hangingPunct="1"/>
            <a:r>
              <a:rPr lang="en-GB" b="1" dirty="0"/>
              <a:t>CEPT Workshop on European Spectrum Management and Numbering</a:t>
            </a:r>
          </a:p>
          <a:p>
            <a:pPr eaLnBrk="1" hangingPunct="1"/>
            <a:r>
              <a:rPr lang="en-GB" b="1" dirty="0" smtClean="0"/>
              <a:t>5 April 2016</a:t>
            </a:r>
            <a:endParaRPr lang="da-D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73082" y="830483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RoU for 45 countries in all ECS frequency ranges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3086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555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0563"/>
            <a:ext cx="9143999" cy="46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14400" y="1446213"/>
            <a:ext cx="7543800" cy="5334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r>
              <a:rPr lang="da-DK" kern="0" dirty="0" smtClean="0"/>
              <a:t>Search possibilities: Rights-of-Use – ECS bands</a:t>
            </a:r>
            <a:endParaRPr lang="da-DK" kern="0" dirty="0"/>
          </a:p>
        </p:txBody>
      </p:sp>
    </p:spTree>
    <p:extLst>
      <p:ext uri="{BB962C8B-B14F-4D97-AF65-F5344CB8AC3E}">
        <p14:creationId xmlns:p14="http://schemas.microsoft.com/office/powerpoint/2010/main" val="1757651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9144000" cy="641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53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3447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490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7200800" cy="447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14400" y="1446213"/>
            <a:ext cx="7543800" cy="5334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r>
              <a:rPr lang="da-DK" kern="0" dirty="0" smtClean="0"/>
              <a:t>Rights-of-Use Statistics (Example)</a:t>
            </a:r>
            <a:endParaRPr lang="da-DK" kern="0" dirty="0"/>
          </a:p>
        </p:txBody>
      </p:sp>
    </p:spTree>
    <p:extLst>
      <p:ext uri="{BB962C8B-B14F-4D97-AF65-F5344CB8AC3E}">
        <p14:creationId xmlns:p14="http://schemas.microsoft.com/office/powerpoint/2010/main" val="3027083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" y="116632"/>
            <a:ext cx="9121975" cy="587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21560" y="620688"/>
            <a:ext cx="62135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You can get the questionnaire summaries, </a:t>
            </a:r>
          </a:p>
          <a:p>
            <a:r>
              <a:rPr lang="da-DK" dirty="0" smtClean="0"/>
              <a:t>also linked to applications and frequency ranges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6720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92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3"/>
            <a:ext cx="9108504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4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SRDs – Recommendation 70-03 (Example)</a:t>
            </a:r>
            <a:endParaRPr lang="da-D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" y="2060847"/>
            <a:ext cx="6579489" cy="473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2060847"/>
            <a:ext cx="3881437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905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What is EFIS – A first overview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528" y="2204864"/>
            <a:ext cx="8640960" cy="453633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da-DK" sz="1600" kern="0" dirty="0" smtClean="0">
              <a:solidFill>
                <a:schemeClr val="accent2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400" kern="0" dirty="0">
                <a:solidFill>
                  <a:srgbClr val="333399"/>
                </a:solidFill>
              </a:rPr>
              <a:t>Frequency information system  that should show the actual spectrum use in CEPT countries – Mandated by EC (EC Decision for EFIS &amp; Spectrum Inventory (Radio Spectrum Policy </a:t>
            </a:r>
            <a:r>
              <a:rPr lang="en-US" sz="2400" kern="0" dirty="0" err="1">
                <a:solidFill>
                  <a:srgbClr val="333399"/>
                </a:solidFill>
              </a:rPr>
              <a:t>Programme</a:t>
            </a:r>
            <a:r>
              <a:rPr lang="en-US" sz="2400" kern="0" dirty="0" smtClean="0">
                <a:solidFill>
                  <a:srgbClr val="333399"/>
                </a:solidFill>
              </a:rPr>
              <a:t>)</a:t>
            </a:r>
          </a:p>
          <a:p>
            <a:pPr>
              <a:buClr>
                <a:srgbClr val="FF0000"/>
              </a:buClr>
            </a:pPr>
            <a:r>
              <a:rPr lang="en-US" sz="2400" kern="0" dirty="0" smtClean="0">
                <a:solidFill>
                  <a:srgbClr val="333399"/>
                </a:solidFill>
              </a:rPr>
              <a:t>Created in 2001 and administered </a:t>
            </a:r>
            <a:r>
              <a:rPr lang="en-US" sz="2400" kern="0" dirty="0">
                <a:solidFill>
                  <a:srgbClr val="333399"/>
                </a:solidFill>
              </a:rPr>
              <a:t>by </a:t>
            </a:r>
            <a:r>
              <a:rPr lang="en-US" sz="2400" kern="0" dirty="0" smtClean="0">
                <a:solidFill>
                  <a:srgbClr val="333399"/>
                </a:solidFill>
              </a:rPr>
              <a:t>ECO</a:t>
            </a:r>
          </a:p>
          <a:p>
            <a:pPr>
              <a:buClr>
                <a:srgbClr val="FF0000"/>
              </a:buClr>
            </a:pPr>
            <a:r>
              <a:rPr lang="da-DK" sz="2400" kern="0" dirty="0">
                <a:solidFill>
                  <a:srgbClr val="333399"/>
                </a:solidFill>
              </a:rPr>
              <a:t>National information uploaded by the CEPT </a:t>
            </a:r>
            <a:r>
              <a:rPr lang="da-DK" sz="2400" kern="0" dirty="0" smtClean="0">
                <a:solidFill>
                  <a:srgbClr val="333399"/>
                </a:solidFill>
              </a:rPr>
              <a:t>administrations</a:t>
            </a:r>
          </a:p>
          <a:p>
            <a:pPr>
              <a:buClr>
                <a:srgbClr val="FF0000"/>
              </a:buClr>
            </a:pPr>
            <a:r>
              <a:rPr lang="en-US" sz="2400" kern="0" dirty="0">
                <a:solidFill>
                  <a:srgbClr val="333399"/>
                </a:solidFill>
              </a:rPr>
              <a:t>European Common Allocation Table and ITU Region 1 Allocations uploaded by </a:t>
            </a:r>
            <a:r>
              <a:rPr lang="en-US" sz="2400" kern="0" dirty="0" smtClean="0">
                <a:solidFill>
                  <a:srgbClr val="333399"/>
                </a:solidFill>
              </a:rPr>
              <a:t>ECO</a:t>
            </a:r>
            <a:endParaRPr lang="da-DK" sz="2400" kern="0" dirty="0" smtClean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</a:pPr>
            <a:endParaRPr lang="en-US" sz="2400" kern="0" dirty="0">
              <a:solidFill>
                <a:srgbClr val="333399"/>
              </a:solidFill>
            </a:endParaRPr>
          </a:p>
          <a:p>
            <a:pPr lvl="0">
              <a:buClr>
                <a:srgbClr val="FF0000"/>
              </a:buClr>
            </a:pPr>
            <a:endParaRPr lang="en-GB" sz="2400" kern="0" dirty="0">
              <a:solidFill>
                <a:srgbClr val="333399"/>
              </a:solidFill>
            </a:endParaRPr>
          </a:p>
          <a:p>
            <a:endParaRPr lang="en-US" sz="1400" kern="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32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16632"/>
            <a:ext cx="914400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445764"/>
            <a:ext cx="6718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You can get via SRD in EFIS all related information, </a:t>
            </a:r>
          </a:p>
          <a:p>
            <a:r>
              <a:rPr lang="da-DK" dirty="0" smtClean="0"/>
              <a:t>here for example the related ECC Decisions)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17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8" y="2132856"/>
            <a:ext cx="9092952" cy="420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2321"/>
            <a:ext cx="3419873" cy="377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4400" y="1446213"/>
            <a:ext cx="7543800" cy="5334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r>
              <a:rPr lang="da-DK" kern="0" dirty="0" smtClean="0"/>
              <a:t>Fixed Service (Example)</a:t>
            </a:r>
            <a:endParaRPr lang="da-DK" kern="0" dirty="0"/>
          </a:p>
        </p:txBody>
      </p:sp>
    </p:spTree>
    <p:extLst>
      <p:ext uri="{BB962C8B-B14F-4D97-AF65-F5344CB8AC3E}">
        <p14:creationId xmlns:p14="http://schemas.microsoft.com/office/powerpoint/2010/main" val="3833493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Also Good to Know</a:t>
            </a:r>
            <a:endParaRPr lang="da-DK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47447" y="1988840"/>
            <a:ext cx="8640960" cy="453633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400" kern="0" dirty="0">
              <a:solidFill>
                <a:srgbClr val="333399"/>
              </a:solidFill>
            </a:endParaRPr>
          </a:p>
          <a:p>
            <a:r>
              <a:rPr lang="en-US" sz="1600" kern="0" dirty="0">
                <a:solidFill>
                  <a:srgbClr val="333399"/>
                </a:solidFill>
              </a:rPr>
              <a:t>The support for APT’s </a:t>
            </a:r>
            <a:r>
              <a:rPr lang="en-US" sz="1600" b="1" kern="0" dirty="0">
                <a:solidFill>
                  <a:srgbClr val="333399"/>
                </a:solidFill>
              </a:rPr>
              <a:t>AFIS</a:t>
            </a:r>
            <a:r>
              <a:rPr lang="en-US" sz="1600" kern="0" dirty="0">
                <a:solidFill>
                  <a:srgbClr val="333399"/>
                </a:solidFill>
              </a:rPr>
              <a:t> (APT Frequency Information System - http://www.aptafis.org/) continued in </a:t>
            </a:r>
            <a:r>
              <a:rPr lang="en-US" sz="1600" kern="0" dirty="0" smtClean="0">
                <a:solidFill>
                  <a:srgbClr val="333399"/>
                </a:solidFill>
              </a:rPr>
              <a:t>2015. </a:t>
            </a:r>
            <a:r>
              <a:rPr lang="en-US" sz="1600" kern="0" dirty="0" err="1" smtClean="0">
                <a:solidFill>
                  <a:srgbClr val="333399"/>
                </a:solidFill>
              </a:rPr>
              <a:t>E..g</a:t>
            </a:r>
            <a:r>
              <a:rPr lang="en-US" sz="1600" kern="0" dirty="0" smtClean="0">
                <a:solidFill>
                  <a:srgbClr val="333399"/>
                </a:solidFill>
              </a:rPr>
              <a:t>. you find all the APT Reports and also SRD related information – helpful for European industry</a:t>
            </a:r>
          </a:p>
          <a:p>
            <a:endParaRPr lang="en-US" sz="1600" kern="0" dirty="0" smtClean="0">
              <a:solidFill>
                <a:srgbClr val="333399"/>
              </a:solidFill>
            </a:endParaRPr>
          </a:p>
          <a:p>
            <a:r>
              <a:rPr lang="en-US" sz="1600" kern="0" dirty="0" smtClean="0">
                <a:solidFill>
                  <a:srgbClr val="333399"/>
                </a:solidFill>
              </a:rPr>
              <a:t>Improvements </a:t>
            </a:r>
            <a:r>
              <a:rPr lang="en-US" sz="1600" kern="0" dirty="0">
                <a:solidFill>
                  <a:srgbClr val="333399"/>
                </a:solidFill>
              </a:rPr>
              <a:t>of the information </a:t>
            </a:r>
            <a:r>
              <a:rPr lang="en-US" sz="1600" b="1" kern="0" dirty="0">
                <a:solidFill>
                  <a:srgbClr val="333399"/>
                </a:solidFill>
              </a:rPr>
              <a:t>export </a:t>
            </a:r>
            <a:r>
              <a:rPr lang="en-US" sz="1600" b="1" kern="0" dirty="0" smtClean="0">
                <a:solidFill>
                  <a:srgbClr val="333399"/>
                </a:solidFill>
              </a:rPr>
              <a:t>functions (all selected information be exported)</a:t>
            </a:r>
          </a:p>
          <a:p>
            <a:endParaRPr lang="en-US" sz="1600" kern="0" dirty="0">
              <a:solidFill>
                <a:srgbClr val="333399"/>
              </a:solidFill>
            </a:endParaRPr>
          </a:p>
          <a:p>
            <a:r>
              <a:rPr lang="en-US" sz="1600" b="1" kern="0" dirty="0" smtClean="0">
                <a:solidFill>
                  <a:srgbClr val="333399"/>
                </a:solidFill>
              </a:rPr>
              <a:t>Update </a:t>
            </a:r>
            <a:r>
              <a:rPr lang="en-US" sz="1600" b="1" kern="0" dirty="0" smtClean="0">
                <a:solidFill>
                  <a:srgbClr val="333399"/>
                </a:solidFill>
              </a:rPr>
              <a:t>history </a:t>
            </a:r>
            <a:r>
              <a:rPr lang="en-US" sz="1600" kern="0" dirty="0">
                <a:solidFill>
                  <a:srgbClr val="333399"/>
                </a:solidFill>
              </a:rPr>
              <a:t>in </a:t>
            </a:r>
            <a:r>
              <a:rPr lang="en-US" sz="1600" kern="0" dirty="0" smtClean="0">
                <a:solidFill>
                  <a:srgbClr val="333399"/>
                </a:solidFill>
              </a:rPr>
              <a:t>EFIS </a:t>
            </a:r>
          </a:p>
          <a:p>
            <a:endParaRPr lang="en-US" sz="1600" kern="0" dirty="0" smtClean="0">
              <a:solidFill>
                <a:srgbClr val="333399"/>
              </a:solidFill>
            </a:endParaRPr>
          </a:p>
          <a:p>
            <a:r>
              <a:rPr lang="en-US" sz="1600" b="1" kern="0" dirty="0" smtClean="0">
                <a:solidFill>
                  <a:srgbClr val="333399"/>
                </a:solidFill>
              </a:rPr>
              <a:t>Full export of the ECA Table - </a:t>
            </a:r>
            <a:r>
              <a:rPr lang="en-US" sz="1600" kern="0" dirty="0" smtClean="0">
                <a:solidFill>
                  <a:srgbClr val="333399"/>
                </a:solidFill>
              </a:rPr>
              <a:t>European Common Allocation Table including footnotes, standards, application terminology</a:t>
            </a:r>
          </a:p>
          <a:p>
            <a:endParaRPr lang="en-US" sz="1600" kern="0" dirty="0" smtClean="0">
              <a:solidFill>
                <a:srgbClr val="333399"/>
              </a:solidFill>
            </a:endParaRPr>
          </a:p>
          <a:p>
            <a:r>
              <a:rPr lang="en-US" sz="1600" b="1" kern="0" dirty="0" smtClean="0">
                <a:solidFill>
                  <a:srgbClr val="333399"/>
                </a:solidFill>
              </a:rPr>
              <a:t>The graphical </a:t>
            </a:r>
            <a:r>
              <a:rPr lang="en-US" sz="1600" b="1" kern="0" dirty="0" err="1" smtClean="0">
                <a:solidFill>
                  <a:srgbClr val="333399"/>
                </a:solidFill>
              </a:rPr>
              <a:t>visualisation</a:t>
            </a:r>
            <a:r>
              <a:rPr lang="en-US" sz="1600" b="1" kern="0" dirty="0" smtClean="0">
                <a:solidFill>
                  <a:srgbClr val="333399"/>
                </a:solidFill>
              </a:rPr>
              <a:t> tool </a:t>
            </a:r>
            <a:r>
              <a:rPr lang="en-US" sz="1600" b="1" kern="0" dirty="0">
                <a:solidFill>
                  <a:srgbClr val="333399"/>
                </a:solidFill>
              </a:rPr>
              <a:t>can also be separately used outside </a:t>
            </a:r>
            <a:r>
              <a:rPr lang="en-US" sz="1600" kern="0" dirty="0">
                <a:solidFill>
                  <a:srgbClr val="333399"/>
                </a:solidFill>
              </a:rPr>
              <a:t>the EFIS database on other webpages (without the EFIS design</a:t>
            </a:r>
            <a:r>
              <a:rPr lang="en-US" sz="1600" kern="0" dirty="0" smtClean="0">
                <a:solidFill>
                  <a:srgbClr val="333399"/>
                </a:solidFill>
              </a:rPr>
              <a:t>)</a:t>
            </a:r>
            <a:endParaRPr lang="en-US" sz="1600" kern="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7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AFIS SRD (Example)</a:t>
            </a:r>
            <a:endParaRPr lang="da-D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5"/>
            <a:ext cx="7524328" cy="467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456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99456"/>
            <a:ext cx="7543800" cy="533400"/>
          </a:xfrm>
        </p:spPr>
        <p:txBody>
          <a:bodyPr/>
          <a:lstStyle/>
          <a:p>
            <a:pPr algn="ctr"/>
            <a:r>
              <a:rPr lang="da-DK" dirty="0"/>
              <a:t>Sources of information/relevant </a:t>
            </a:r>
            <a:r>
              <a:rPr lang="da-DK" dirty="0" smtClean="0"/>
              <a:t>documents for detailed guidance/information on EFIS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11" name="Rectangle 10"/>
          <p:cNvSpPr/>
          <p:nvPr/>
        </p:nvSpPr>
        <p:spPr>
          <a:xfrm>
            <a:off x="179512" y="2132856"/>
            <a:ext cx="89644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>
                <a:solidFill>
                  <a:srgbClr val="333399"/>
                </a:solidFill>
                <a:hlinkClick r:id="rId2"/>
              </a:rPr>
              <a:t>www.efis.dk</a:t>
            </a:r>
            <a:r>
              <a:rPr lang="da-DK" sz="1600" dirty="0" smtClean="0">
                <a:solidFill>
                  <a:srgbClr val="333399"/>
                </a:solidFill>
              </a:rPr>
              <a:t>    and    </a:t>
            </a:r>
            <a:r>
              <a:rPr lang="da-DK" sz="1600" dirty="0" smtClean="0">
                <a:solidFill>
                  <a:srgbClr val="333399"/>
                </a:solidFill>
                <a:hlinkClick r:id="rId3"/>
              </a:rPr>
              <a:t>EFIS website page</a:t>
            </a:r>
            <a:r>
              <a:rPr lang="da-DK" sz="1600" dirty="0" smtClean="0">
                <a:solidFill>
                  <a:srgbClr val="333399"/>
                </a:solidFill>
              </a:rPr>
              <a:t>  and  </a:t>
            </a:r>
            <a:r>
              <a:rPr lang="da-DK" sz="1600" dirty="0" smtClean="0">
                <a:solidFill>
                  <a:srgbClr val="333399"/>
                </a:solidFill>
                <a:hlinkClick r:id="rId4"/>
              </a:rPr>
              <a:t>www.ecodocdb.dk</a:t>
            </a:r>
            <a:r>
              <a:rPr lang="da-DK" sz="1600" dirty="0" smtClean="0">
                <a:solidFill>
                  <a:srgbClr val="333399"/>
                </a:solidFill>
              </a:rPr>
              <a:t>  (all documents are available here)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1600" dirty="0">
              <a:solidFill>
                <a:srgbClr val="333399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1600" u="sng" dirty="0" smtClean="0">
                <a:solidFill>
                  <a:srgbClr val="333399"/>
                </a:solidFill>
              </a:rPr>
              <a:t>ECC Report 180 </a:t>
            </a:r>
            <a:r>
              <a:rPr lang="da-DK" sz="1600" dirty="0" smtClean="0">
                <a:solidFill>
                  <a:srgbClr val="333399"/>
                </a:solidFill>
              </a:rPr>
              <a:t>on guidance on the interpretation of requirements in ECC/DEC/(01)03 (</a:t>
            </a:r>
            <a:r>
              <a:rPr lang="da-DK" sz="1600" b="1" dirty="0" smtClean="0">
                <a:solidFill>
                  <a:srgbClr val="333399"/>
                </a:solidFill>
              </a:rPr>
              <a:t>Revised September 2015</a:t>
            </a:r>
            <a:r>
              <a:rPr lang="da-DK" sz="1600" dirty="0" smtClean="0">
                <a:solidFill>
                  <a:srgbClr val="333399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1600" dirty="0">
              <a:solidFill>
                <a:srgbClr val="333399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1600" u="sng" dirty="0" smtClean="0">
                <a:solidFill>
                  <a:srgbClr val="333399"/>
                </a:solidFill>
              </a:rPr>
              <a:t>ECC/DEC</a:t>
            </a:r>
            <a:r>
              <a:rPr lang="da-DK" sz="1600" u="sng" dirty="0">
                <a:solidFill>
                  <a:srgbClr val="333399"/>
                </a:solidFill>
              </a:rPr>
              <a:t>/(01)03</a:t>
            </a:r>
            <a:r>
              <a:rPr lang="da-DK" sz="1600" dirty="0">
                <a:solidFill>
                  <a:srgbClr val="333399"/>
                </a:solidFill>
              </a:rPr>
              <a:t> </a:t>
            </a:r>
            <a:r>
              <a:rPr lang="da-DK" sz="1600" dirty="0" smtClean="0">
                <a:solidFill>
                  <a:srgbClr val="333399"/>
                </a:solidFill>
              </a:rPr>
              <a:t> on EFIS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>
                <a:solidFill>
                  <a:srgbClr val="333399"/>
                </a:solidFill>
              </a:rPr>
              <a:t>List of searchable allocations (Annex 1)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>
                <a:solidFill>
                  <a:srgbClr val="333399"/>
                </a:solidFill>
              </a:rPr>
              <a:t>List of searchable applications (Annex 2) is updated as required (EFIS/MG proposes changes to WGFM, if appropriate)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1600" dirty="0">
              <a:solidFill>
                <a:srgbClr val="333399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1600" b="1" dirty="0" smtClean="0">
                <a:solidFill>
                  <a:srgbClr val="333399"/>
                </a:solidFill>
              </a:rPr>
              <a:t>ECO Report 05 </a:t>
            </a:r>
            <a:r>
              <a:rPr lang="da-DK" sz="1600" dirty="0" smtClean="0">
                <a:solidFill>
                  <a:srgbClr val="333399"/>
                </a:solidFill>
              </a:rPr>
              <a:t>(mapping of CEPT/ECC Deliverables and applications terminology) </a:t>
            </a:r>
          </a:p>
          <a:p>
            <a:r>
              <a:rPr lang="da-DK" sz="1600" dirty="0" smtClean="0">
                <a:solidFill>
                  <a:srgbClr val="333399"/>
                </a:solidFill>
              </a:rPr>
              <a:t>     (</a:t>
            </a:r>
            <a:r>
              <a:rPr lang="da-DK" sz="1600" b="1" dirty="0" smtClean="0">
                <a:solidFill>
                  <a:srgbClr val="333399"/>
                </a:solidFill>
              </a:rPr>
              <a:t>Published September 2015</a:t>
            </a:r>
            <a:r>
              <a:rPr lang="da-DK" sz="1600" dirty="0" smtClean="0">
                <a:solidFill>
                  <a:srgbClr val="333399"/>
                </a:solidFill>
              </a:rPr>
              <a:t>)</a:t>
            </a:r>
            <a:r>
              <a:rPr lang="da-DK" sz="1600" dirty="0">
                <a:solidFill>
                  <a:srgbClr val="333399"/>
                </a:solidFill>
              </a:rPr>
              <a:t>	</a:t>
            </a:r>
            <a:endParaRPr lang="da-DK" sz="1600" dirty="0" smtClean="0">
              <a:solidFill>
                <a:srgbClr val="333399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da-DK" sz="1600" dirty="0">
              <a:solidFill>
                <a:srgbClr val="333399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da-DK" sz="1600" dirty="0" smtClean="0">
              <a:solidFill>
                <a:srgbClr val="333399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da-DK" sz="160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EFIS contacts in ECO</a:t>
            </a:r>
            <a:endParaRPr lang="en-GB" dirty="0" smtClean="0"/>
          </a:p>
        </p:txBody>
      </p:sp>
      <p:sp>
        <p:nvSpPr>
          <p:cNvPr id="7" name="Rectangle 12"/>
          <p:cNvSpPr txBox="1">
            <a:spLocks noChangeArrowheads="1"/>
          </p:cNvSpPr>
          <p:nvPr/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a-DK" kern="0" smtClean="0"/>
              <a:t>EFIS contacts in ECO</a:t>
            </a:r>
            <a:endParaRPr lang="en-GB" kern="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179388" y="4153694"/>
            <a:ext cx="8496300" cy="2875756"/>
            <a:chOff x="179388" y="4153694"/>
            <a:chExt cx="8496300" cy="2875756"/>
          </a:xfrm>
        </p:grpSpPr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5435600" y="4187180"/>
              <a:ext cx="3240088" cy="15367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sz="1400" dirty="0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Thomas Weber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sz="1400" dirty="0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Spectrum Management</a:t>
              </a:r>
              <a:br>
                <a:rPr lang="en-US" sz="1400" dirty="0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en-US" sz="1400" dirty="0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hlinkClick r:id="rId2"/>
                </a:rPr>
                <a:t>thomas.weber@eco.cept.org</a:t>
              </a:r>
              <a:endParaRPr lang="en-US" sz="140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lnSpc>
                  <a:spcPct val="120000"/>
                </a:lnSpc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de-DE" sz="1400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Tel: +45 33 89 63 </a:t>
              </a:r>
              <a:r>
                <a:rPr lang="de-DE" sz="1400" dirty="0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12</a:t>
              </a:r>
              <a:endParaRPr lang="en-US" sz="14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eaLnBrk="0" hangingPunct="0">
                <a:spcBef>
                  <a:spcPct val="50000"/>
                </a:spcBef>
                <a:defRPr/>
              </a:pPr>
              <a:endParaRPr lang="en-US" sz="140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195513" y="4153694"/>
              <a:ext cx="3529012" cy="12772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sz="1400" dirty="0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Bente Pedersen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sz="1400" dirty="0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hlinkClick r:id="rId3"/>
                </a:rPr>
                <a:t>Bente.pedersen@eco.cept.org</a:t>
              </a:r>
              <a:endParaRPr lang="en-US" sz="140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lnSpc>
                  <a:spcPct val="120000"/>
                </a:lnSpc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sz="1400" dirty="0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Tel: </a:t>
              </a:r>
              <a:r>
                <a:rPr lang="de-DE" sz="1400" dirty="0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+</a:t>
              </a:r>
              <a:r>
                <a:rPr lang="de-DE" sz="1400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45 33 89 63 </a:t>
              </a:r>
              <a:r>
                <a:rPr lang="de-DE" sz="1400" dirty="0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11</a:t>
              </a:r>
              <a:endParaRPr lang="en-US" sz="14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eaLnBrk="0" hangingPunct="0">
                <a:spcBef>
                  <a:spcPct val="50000"/>
                </a:spcBef>
                <a:defRPr/>
              </a:pPr>
              <a:endParaRPr lang="en-US" sz="140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179388" y="5478463"/>
              <a:ext cx="7056437" cy="155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en-US" sz="1200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ECO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en-US" sz="1200" dirty="0" err="1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Nyropsgade</a:t>
              </a:r>
              <a:r>
                <a:rPr lang="en-US" sz="1200" dirty="0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37, 1302 </a:t>
              </a:r>
              <a:r>
                <a:rPr lang="en-US" sz="1200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Copenhagen, Denmark</a:t>
              </a:r>
              <a:br>
                <a:rPr lang="en-US" sz="1200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en-US" sz="1200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Tel: +45 33 89 63 00</a:t>
              </a:r>
              <a:br>
                <a:rPr lang="en-US" sz="1200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en-US" sz="1200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Fax: +45 33 89 63 30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en-US" sz="1200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eco@eco.cept.org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endParaRPr lang="en-US" sz="1200" b="1" dirty="0">
                <a:solidFill>
                  <a:srgbClr val="000066"/>
                </a:solidFill>
                <a:latin typeface="Times" pitchFamily="18" charset="0"/>
                <a:cs typeface="+mn-cs"/>
              </a:endParaRPr>
            </a:p>
          </p:txBody>
        </p:sp>
      </p:grpSp>
      <p:pic>
        <p:nvPicPr>
          <p:cNvPr id="14" name="Picture 2" descr="R:\Annual report 2012\ECO staff photos\Thom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2"/>
            <a:ext cx="1349470" cy="1908000"/>
          </a:xfrm>
          <a:prstGeom prst="rect">
            <a:avLst/>
          </a:prstGeom>
          <a:noFill/>
          <a:ln>
            <a:solidFill>
              <a:srgbClr val="33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1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198" y="2245246"/>
            <a:ext cx="1296000" cy="182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08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&amp; general info</a:t>
            </a:r>
            <a:endParaRPr lang="en-US" dirty="0" smtClean="0"/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04864"/>
            <a:ext cx="8640960" cy="4536330"/>
          </a:xfrm>
        </p:spPr>
        <p:txBody>
          <a:bodyPr/>
          <a:lstStyle/>
          <a:p>
            <a:pPr marL="0" indent="0">
              <a:buNone/>
            </a:pPr>
            <a:r>
              <a:rPr lang="en-US" sz="1400" u="sng" dirty="0" smtClean="0">
                <a:solidFill>
                  <a:schemeClr val="accent2"/>
                </a:solidFill>
              </a:rPr>
              <a:t>Tables/accounts available in EFIS</a:t>
            </a:r>
            <a:r>
              <a:rPr lang="en-US" sz="1400" dirty="0" smtClean="0">
                <a:solidFill>
                  <a:schemeClr val="accent2"/>
                </a:solidFill>
              </a:rPr>
              <a:t>:</a:t>
            </a:r>
          </a:p>
          <a:p>
            <a:pPr marL="0" indent="0">
              <a:buNone/>
            </a:pPr>
            <a:endParaRPr lang="en-US" sz="1400" dirty="0" smtClean="0">
              <a:solidFill>
                <a:schemeClr val="accent2"/>
              </a:solidFill>
            </a:endParaRPr>
          </a:p>
          <a:p>
            <a:r>
              <a:rPr lang="en-US" sz="1400" dirty="0" smtClean="0">
                <a:solidFill>
                  <a:schemeClr val="accent2"/>
                </a:solidFill>
              </a:rPr>
              <a:t>45 countries, including all 28 EU Member States </a:t>
            </a:r>
            <a:r>
              <a:rPr lang="en-US" sz="1400" dirty="0" smtClean="0">
                <a:solidFill>
                  <a:srgbClr val="FF0000"/>
                </a:solidFill>
              </a:rPr>
              <a:t>(Administrations upload their information)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chemeClr val="accent2"/>
                </a:solidFill>
              </a:rPr>
              <a:t>ITU-R Region 1 Table</a:t>
            </a:r>
          </a:p>
          <a:p>
            <a:r>
              <a:rPr lang="en-US" sz="1400" dirty="0" smtClean="0">
                <a:solidFill>
                  <a:schemeClr val="accent2"/>
                </a:solidFill>
              </a:rPr>
              <a:t>European Common Allocation (ECA) Table </a:t>
            </a:r>
          </a:p>
          <a:p>
            <a:r>
              <a:rPr lang="en-US" sz="1400" dirty="0" smtClean="0">
                <a:solidFill>
                  <a:schemeClr val="accent2"/>
                </a:solidFill>
              </a:rPr>
              <a:t>TCAM table (R&amp;TTE  </a:t>
            </a:r>
            <a:r>
              <a:rPr lang="da-DK" sz="1400" dirty="0" smtClean="0">
                <a:solidFill>
                  <a:schemeClr val="accent2"/>
                </a:solidFill>
              </a:rPr>
              <a:t>equipment </a:t>
            </a:r>
            <a:r>
              <a:rPr lang="da-DK" sz="1400" dirty="0">
                <a:solidFill>
                  <a:schemeClr val="accent2"/>
                </a:solidFill>
              </a:rPr>
              <a:t>subclasses 1 and </a:t>
            </a:r>
            <a:r>
              <a:rPr lang="da-DK" sz="1400" dirty="0" smtClean="0">
                <a:solidFill>
                  <a:schemeClr val="accent2"/>
                </a:solidFill>
              </a:rPr>
              <a:t>2 information, searchable by frequencies </a:t>
            </a:r>
            <a:r>
              <a:rPr lang="da-DK" sz="1400" dirty="0">
                <a:solidFill>
                  <a:schemeClr val="accent2"/>
                </a:solidFill>
              </a:rPr>
              <a:t>and/or </a:t>
            </a:r>
            <a:r>
              <a:rPr lang="da-DK" sz="1400" dirty="0" smtClean="0">
                <a:solidFill>
                  <a:schemeClr val="accent2"/>
                </a:solidFill>
              </a:rPr>
              <a:t>applications)</a:t>
            </a:r>
          </a:p>
          <a:p>
            <a:pPr marL="0" indent="0">
              <a:buNone/>
            </a:pPr>
            <a:endParaRPr lang="en-US" sz="14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1400" u="sng" dirty="0" smtClean="0">
                <a:solidFill>
                  <a:schemeClr val="accent2"/>
                </a:solidFill>
              </a:rPr>
              <a:t>Data types in EFIS</a:t>
            </a:r>
            <a:r>
              <a:rPr lang="en-US" sz="1400" dirty="0" smtClean="0">
                <a:solidFill>
                  <a:schemeClr val="accent2"/>
                </a:solidFill>
              </a:rPr>
              <a:t>:</a:t>
            </a:r>
          </a:p>
          <a:p>
            <a:r>
              <a:rPr lang="en-US" sz="1400" dirty="0" smtClean="0">
                <a:solidFill>
                  <a:schemeClr val="accent2"/>
                </a:solidFill>
              </a:rPr>
              <a:t>Allocations  </a:t>
            </a:r>
            <a:r>
              <a:rPr lang="en-US" sz="1400" dirty="0" smtClean="0">
                <a:solidFill>
                  <a:srgbClr val="FF0000"/>
                </a:solidFill>
              </a:rPr>
              <a:t>- this is basically all the National Tables of Frequency Allocations, ECA and ITU Region 1</a:t>
            </a:r>
          </a:p>
          <a:p>
            <a:pPr>
              <a:buFont typeface="Arial" charset="0"/>
              <a:buChar char="•"/>
            </a:pPr>
            <a:r>
              <a:rPr lang="en-US" sz="1400" dirty="0" smtClean="0">
                <a:solidFill>
                  <a:schemeClr val="accent2"/>
                </a:solidFill>
              </a:rPr>
              <a:t>Applications – </a:t>
            </a:r>
            <a:r>
              <a:rPr lang="en-US" sz="1400" dirty="0" smtClean="0">
                <a:solidFill>
                  <a:srgbClr val="FF0000"/>
                </a:solidFill>
              </a:rPr>
              <a:t>ECA and national frequency </a:t>
            </a:r>
            <a:r>
              <a:rPr lang="en-GB" sz="1400" dirty="0" smtClean="0">
                <a:solidFill>
                  <a:srgbClr val="FF0000"/>
                </a:solidFill>
              </a:rPr>
              <a:t>utilisation(applications) planning – more details than allocations</a:t>
            </a:r>
          </a:p>
          <a:p>
            <a:pPr>
              <a:buFont typeface="Arial" charset="0"/>
              <a:buChar char="•"/>
            </a:pPr>
            <a:r>
              <a:rPr lang="en-US" sz="1400" dirty="0" smtClean="0">
                <a:solidFill>
                  <a:schemeClr val="accent2"/>
                </a:solidFill>
              </a:rPr>
              <a:t>Radio interfaces </a:t>
            </a:r>
            <a:r>
              <a:rPr lang="en-US" sz="1400" dirty="0" smtClean="0">
                <a:solidFill>
                  <a:srgbClr val="FF0000"/>
                </a:solidFill>
              </a:rPr>
              <a:t>(national radio interfaces and  radio interface templates for ECC Decisions)</a:t>
            </a:r>
          </a:p>
          <a:p>
            <a:pPr>
              <a:buFont typeface="Arial" charset="0"/>
              <a:buChar char="•"/>
            </a:pPr>
            <a:r>
              <a:rPr lang="en-US" sz="1400" dirty="0" smtClean="0">
                <a:solidFill>
                  <a:schemeClr val="accent2"/>
                </a:solidFill>
              </a:rPr>
              <a:t>Documents </a:t>
            </a:r>
            <a:r>
              <a:rPr lang="en-US" sz="1400" dirty="0" smtClean="0">
                <a:solidFill>
                  <a:srgbClr val="FF0000"/>
                </a:solidFill>
              </a:rPr>
              <a:t>(regulatory -  Decisions /Recommendations)  and non-regulatory (Reports, e.g. CEPT, ECC, questionnaire summaries etc.)</a:t>
            </a:r>
          </a:p>
          <a:p>
            <a:pPr>
              <a:buFont typeface="Arial" charset="0"/>
              <a:buChar char="•"/>
            </a:pPr>
            <a:r>
              <a:rPr lang="en-US" sz="1400" dirty="0" smtClean="0">
                <a:solidFill>
                  <a:schemeClr val="accent2"/>
                </a:solidFill>
              </a:rPr>
              <a:t>Right of use info</a:t>
            </a: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accent2"/>
                </a:solidFill>
              </a:rPr>
              <a:t>All data types are searchable and types 1 – 3 are comparable </a:t>
            </a: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accent2"/>
                </a:solidFill>
              </a:rPr>
              <a:t>for national as well as ECA and ITU tables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6975" cy="900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34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589240"/>
            <a:ext cx="25058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New EFIS Design</a:t>
            </a: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92" y="2075693"/>
            <a:ext cx="9165792" cy="442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14400" y="1446213"/>
            <a:ext cx="7543800" cy="5334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r>
              <a:rPr lang="en-GB" kern="0" dirty="0" smtClean="0"/>
              <a:t>EFIS Home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17992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41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949280"/>
            <a:ext cx="76546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Also a graphical visualisation of allocations and applications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95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Some EFIS features</a:t>
            </a:r>
            <a:endParaRPr lang="da-DK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528" y="2204864"/>
            <a:ext cx="8640960" cy="453633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en-US" sz="1400" kern="0" dirty="0" smtClean="0">
              <a:solidFill>
                <a:srgbClr val="333399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2132856"/>
            <a:ext cx="8640960" cy="453633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b="1" kern="0" dirty="0" smtClean="0">
                <a:solidFill>
                  <a:srgbClr val="333399"/>
                </a:solidFill>
              </a:rPr>
              <a:t>Graphical </a:t>
            </a:r>
            <a:r>
              <a:rPr lang="en-US" sz="1600" b="1" kern="0" dirty="0" err="1" smtClean="0">
                <a:solidFill>
                  <a:srgbClr val="333399"/>
                </a:solidFill>
              </a:rPr>
              <a:t>visualisations</a:t>
            </a:r>
            <a:r>
              <a:rPr lang="en-US" sz="1600" b="1" kern="0" dirty="0" smtClean="0">
                <a:solidFill>
                  <a:srgbClr val="333399"/>
                </a:solidFill>
              </a:rPr>
              <a:t> </a:t>
            </a:r>
            <a:r>
              <a:rPr lang="en-US" sz="1600" kern="0" dirty="0" smtClean="0">
                <a:solidFill>
                  <a:srgbClr val="333399"/>
                </a:solidFill>
              </a:rPr>
              <a:t>(allocations, applications, mobile </a:t>
            </a:r>
            <a:r>
              <a:rPr lang="en-US" sz="1600" kern="0" dirty="0" err="1" smtClean="0">
                <a:solidFill>
                  <a:srgbClr val="333399"/>
                </a:solidFill>
              </a:rPr>
              <a:t>licences</a:t>
            </a:r>
            <a:r>
              <a:rPr lang="en-US" sz="1600" kern="0" dirty="0" smtClean="0">
                <a:solidFill>
                  <a:srgbClr val="333399"/>
                </a:solidFill>
              </a:rPr>
              <a:t>, </a:t>
            </a:r>
            <a:r>
              <a:rPr lang="en-US" sz="1600" kern="0" dirty="0" err="1" smtClean="0">
                <a:solidFill>
                  <a:srgbClr val="333399"/>
                </a:solidFill>
              </a:rPr>
              <a:t>channelisation</a:t>
            </a:r>
            <a:r>
              <a:rPr lang="en-US" sz="1600" kern="0" dirty="0" smtClean="0">
                <a:solidFill>
                  <a:srgbClr val="333399"/>
                </a:solidFill>
              </a:rPr>
              <a:t> arrangements, implementation maps);</a:t>
            </a:r>
            <a:endParaRPr lang="en-US" sz="1600" kern="0" dirty="0" smtClean="0">
              <a:solidFill>
                <a:srgbClr val="333399"/>
              </a:solidFill>
            </a:endParaRPr>
          </a:p>
          <a:p>
            <a:endParaRPr lang="en-US" sz="1600" b="1" kern="0" dirty="0">
              <a:solidFill>
                <a:srgbClr val="333399"/>
              </a:solidFill>
            </a:endParaRPr>
          </a:p>
          <a:p>
            <a:r>
              <a:rPr lang="en-US" sz="1600" b="1" kern="0" dirty="0" smtClean="0">
                <a:solidFill>
                  <a:srgbClr val="333399"/>
                </a:solidFill>
              </a:rPr>
              <a:t>ECO </a:t>
            </a:r>
            <a:r>
              <a:rPr lang="en-US" sz="1600" b="1" kern="0" dirty="0">
                <a:solidFill>
                  <a:srgbClr val="333399"/>
                </a:solidFill>
              </a:rPr>
              <a:t>Report 03 </a:t>
            </a:r>
            <a:r>
              <a:rPr lang="en-US" sz="1600" b="1" kern="0" dirty="0" smtClean="0">
                <a:solidFill>
                  <a:srgbClr val="333399"/>
                </a:solidFill>
              </a:rPr>
              <a:t>–</a:t>
            </a:r>
            <a:r>
              <a:rPr lang="en-US" sz="1600" kern="0" dirty="0" smtClean="0">
                <a:solidFill>
                  <a:srgbClr val="333399"/>
                </a:solidFill>
              </a:rPr>
              <a:t>i</a:t>
            </a:r>
            <a:r>
              <a:rPr lang="en-US" sz="1600" kern="0" dirty="0" smtClean="0">
                <a:solidFill>
                  <a:srgbClr val="333399"/>
                </a:solidFill>
              </a:rPr>
              <a:t>nformation </a:t>
            </a:r>
            <a:r>
              <a:rPr lang="en-US" sz="1600" kern="0" dirty="0">
                <a:solidFill>
                  <a:srgbClr val="333399"/>
                </a:solidFill>
              </a:rPr>
              <a:t>on licensing of mobile services in the EFIS </a:t>
            </a:r>
            <a:r>
              <a:rPr lang="en-US" sz="1600" kern="0" dirty="0" smtClean="0">
                <a:solidFill>
                  <a:srgbClr val="333399"/>
                </a:solidFill>
              </a:rPr>
              <a:t>(</a:t>
            </a:r>
            <a:r>
              <a:rPr lang="en-US" sz="1600" kern="0" dirty="0">
                <a:solidFill>
                  <a:srgbClr val="333399"/>
                </a:solidFill>
              </a:rPr>
              <a:t>45 CEPT countries</a:t>
            </a:r>
            <a:r>
              <a:rPr lang="en-US" sz="1600" kern="0" dirty="0" smtClean="0">
                <a:solidFill>
                  <a:srgbClr val="333399"/>
                </a:solidFill>
              </a:rPr>
              <a:t>), including statistics;</a:t>
            </a:r>
            <a:endParaRPr lang="en-US" sz="1600" kern="0" dirty="0" smtClean="0">
              <a:solidFill>
                <a:srgbClr val="333399"/>
              </a:solidFill>
            </a:endParaRPr>
          </a:p>
          <a:p>
            <a:endParaRPr lang="en-US" sz="1600" b="1" kern="0" dirty="0">
              <a:solidFill>
                <a:srgbClr val="333399"/>
              </a:solidFill>
            </a:endParaRPr>
          </a:p>
          <a:p>
            <a:r>
              <a:rPr lang="en-US" sz="1600" b="1" kern="0" dirty="0" smtClean="0">
                <a:solidFill>
                  <a:srgbClr val="333399"/>
                </a:solidFill>
              </a:rPr>
              <a:t>ERC Recommendation 70-03 </a:t>
            </a:r>
            <a:r>
              <a:rPr lang="en-US" sz="1600" kern="0" dirty="0" smtClean="0">
                <a:solidFill>
                  <a:srgbClr val="333399"/>
                </a:solidFill>
              </a:rPr>
              <a:t>(SRDs) is fully generated out of EFIS</a:t>
            </a:r>
            <a:r>
              <a:rPr lang="en-US" sz="1600" b="1" kern="0" dirty="0" smtClean="0">
                <a:solidFill>
                  <a:srgbClr val="333399"/>
                </a:solidFill>
              </a:rPr>
              <a:t>;</a:t>
            </a:r>
          </a:p>
          <a:p>
            <a:endParaRPr lang="en-US" sz="1600" b="1" kern="0" dirty="0" smtClean="0">
              <a:solidFill>
                <a:srgbClr val="333399"/>
              </a:solidFill>
            </a:endParaRPr>
          </a:p>
          <a:p>
            <a:r>
              <a:rPr lang="en-US" sz="1600" kern="0" dirty="0">
                <a:solidFill>
                  <a:srgbClr val="333399"/>
                </a:solidFill>
              </a:rPr>
              <a:t>The new </a:t>
            </a:r>
            <a:r>
              <a:rPr lang="en-US" sz="1600" b="1" kern="0" dirty="0">
                <a:solidFill>
                  <a:srgbClr val="333399"/>
                </a:solidFill>
              </a:rPr>
              <a:t>ECO Report 04 </a:t>
            </a:r>
            <a:r>
              <a:rPr lang="en-US" sz="1600" kern="0" dirty="0">
                <a:solidFill>
                  <a:srgbClr val="333399"/>
                </a:solidFill>
              </a:rPr>
              <a:t>on Fixed Service Implementation in Europe is also generated out of the EFIS database and includes the national implementation information for Fixed </a:t>
            </a:r>
            <a:r>
              <a:rPr lang="en-US" sz="1600" kern="0" dirty="0" smtClean="0">
                <a:solidFill>
                  <a:srgbClr val="333399"/>
                </a:solidFill>
              </a:rPr>
              <a:t>Service. This includes </a:t>
            </a:r>
            <a:r>
              <a:rPr lang="en-US" sz="1600" kern="0" dirty="0">
                <a:solidFill>
                  <a:srgbClr val="333399"/>
                </a:solidFill>
              </a:rPr>
              <a:t>information on all current deliverables relevant for FS (and also FWA/ BFWA) including </a:t>
            </a:r>
            <a:r>
              <a:rPr lang="en-US" sz="1600" kern="0" dirty="0" err="1">
                <a:solidFill>
                  <a:srgbClr val="333399"/>
                </a:solidFill>
              </a:rPr>
              <a:t>Harmonised</a:t>
            </a:r>
            <a:r>
              <a:rPr lang="en-US" sz="1600" kern="0" dirty="0">
                <a:solidFill>
                  <a:srgbClr val="333399"/>
                </a:solidFill>
              </a:rPr>
              <a:t> European Standards, link to ITU-R Recommendations, ERC/ECC Decisions and Reports.</a:t>
            </a:r>
          </a:p>
        </p:txBody>
      </p:sp>
    </p:spTree>
    <p:extLst>
      <p:ext uri="{BB962C8B-B14F-4D97-AF65-F5344CB8AC3E}">
        <p14:creationId xmlns:p14="http://schemas.microsoft.com/office/powerpoint/2010/main" val="49235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805264"/>
            <a:ext cx="7662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You can compare graphically the allocations or applications </a:t>
            </a:r>
          </a:p>
          <a:p>
            <a:r>
              <a:rPr lang="da-DK" dirty="0" smtClean="0"/>
              <a:t>of two or more countries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027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820472" cy="571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92" y="5661248"/>
            <a:ext cx="86020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You can zoom, scroll, export picture/ table information, select </a:t>
            </a:r>
          </a:p>
          <a:p>
            <a:r>
              <a:rPr lang="da-DK" dirty="0" smtClean="0"/>
              <a:t>horizontal/vertical arrangement of entries, export a link/use the tool </a:t>
            </a:r>
          </a:p>
          <a:p>
            <a:r>
              <a:rPr lang="da-DK" dirty="0" smtClean="0"/>
              <a:t>externally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062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BFC5C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CDFE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BFC5C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CDFE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3187</TotalTime>
  <Words>695</Words>
  <Application>Microsoft Office PowerPoint</Application>
  <PresentationFormat>On-screen Show (4:3)</PresentationFormat>
  <Paragraphs>87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Blank Presentation</vt:lpstr>
      <vt:lpstr>1_Blank Presentation</vt:lpstr>
      <vt:lpstr>ECO Frequency Information System (EFIS)  Overview</vt:lpstr>
      <vt:lpstr>What is EFIS – A first overview</vt:lpstr>
      <vt:lpstr>Overview &amp; general info</vt:lpstr>
      <vt:lpstr>PowerPoint Presentation</vt:lpstr>
      <vt:lpstr>PowerPoint Presentation</vt:lpstr>
      <vt:lpstr>PowerPoint Presentation</vt:lpstr>
      <vt:lpstr>Some EFIS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SRDs – Recommendation 70-03 (Example)</vt:lpstr>
      <vt:lpstr>PowerPoint Presentation</vt:lpstr>
      <vt:lpstr>PowerPoint Presentation</vt:lpstr>
      <vt:lpstr>Also Good to Know</vt:lpstr>
      <vt:lpstr>AFIS SRD (Example)</vt:lpstr>
      <vt:lpstr>Sources of information/relevant documents for detailed guidance/information on EFIS </vt:lpstr>
      <vt:lpstr>EFIS contacts in ECO</vt:lpstr>
    </vt:vector>
  </TitlesOfParts>
  <Company>WTA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PHB</dc:creator>
  <cp:lastModifiedBy>Thomas Weber</cp:lastModifiedBy>
  <cp:revision>384</cp:revision>
  <cp:lastPrinted>2014-05-26T08:40:46Z</cp:lastPrinted>
  <dcterms:created xsi:type="dcterms:W3CDTF">2011-05-10T00:01:45Z</dcterms:created>
  <dcterms:modified xsi:type="dcterms:W3CDTF">2016-04-04T06:10:44Z</dcterms:modified>
</cp:coreProperties>
</file>